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98" r:id="rId2"/>
    <p:sldId id="283" r:id="rId3"/>
    <p:sldId id="285" r:id="rId4"/>
    <p:sldId id="299" r:id="rId5"/>
    <p:sldId id="286" r:id="rId6"/>
    <p:sldId id="259" r:id="rId7"/>
    <p:sldId id="263" r:id="rId8"/>
    <p:sldId id="266" r:id="rId9"/>
    <p:sldId id="300" r:id="rId10"/>
    <p:sldId id="301" r:id="rId11"/>
    <p:sldId id="302" r:id="rId12"/>
    <p:sldId id="303" r:id="rId13"/>
    <p:sldId id="289" r:id="rId14"/>
    <p:sldId id="290" r:id="rId15"/>
    <p:sldId id="281" r:id="rId16"/>
    <p:sldId id="291" r:id="rId17"/>
    <p:sldId id="292" r:id="rId18"/>
    <p:sldId id="293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DD351"/>
    <a:srgbClr val="BCA4A0"/>
    <a:srgbClr val="C3ADA9"/>
    <a:srgbClr val="E9E38F"/>
    <a:srgbClr val="FFCC66"/>
    <a:srgbClr val="FFCC00"/>
    <a:srgbClr val="CFA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3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CDADC-42D4-40CE-B07A-288D9619C48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619D3-495F-44C3-87A9-F8E6EC018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0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D929C35-E86E-4FD9-B168-4A3ABE4F7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1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4BDFA3-BD4C-417C-B5CD-CD5FC5291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6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4BDFA3-BD4C-417C-B5CD-CD5FC52915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1263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4BDFA3-BD4C-417C-B5CD-CD5FC5291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88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4BDFA3-BD4C-417C-B5CD-CD5FC52915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26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4BDFA3-BD4C-417C-B5CD-CD5FC5291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57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1A2E-BF5E-4D4A-95B0-10C6F687C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78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D95-5649-4A18-8510-5FA5C6CDB4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6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360A-A760-4545-8E0F-FA39EEB29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8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F8B85E-C6D4-41A7-943D-DDABB0926D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4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D7EFFDC-BD97-4E5B-9A17-FBFBCB984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53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0590A2A-58F7-4AC1-8CDD-46BB2F246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68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3AC3-A6CB-417A-93FE-5EF427E4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4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BA4D-2EE7-48EE-AE17-C1198CAA3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6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7EC7-B038-4FAB-9FA7-5C460C056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5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16A3D0F-3C0E-4DC8-8642-647C8DCCE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0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4BDFA3-BD4C-417C-B5CD-CD5FC5291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4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infuture.ru/filemanager/big-int01.jpg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elementy.ru/images/news/dna_pyramid_300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572272"/>
          </a:xfrm>
        </p:spPr>
        <p:txBody>
          <a:bodyPr>
            <a:normAutofit/>
          </a:bodyPr>
          <a:lstStyle/>
          <a:p>
            <a:pPr algn="r"/>
            <a:r>
              <a:rPr lang="ru-RU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anose="02000505000000020004" pitchFamily="2" charset="0"/>
                <a:cs typeface="Times New Roman" pitchFamily="18" charset="0"/>
              </a:rPr>
              <a:t>Лист (лента)  </a:t>
            </a:r>
            <a:r>
              <a:rPr lang="ru-RU" sz="8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anose="02000505000000020004" pitchFamily="2" charset="0"/>
                <a:cs typeface="Times New Roman" pitchFamily="18" charset="0"/>
              </a:rPr>
              <a:t>Мёбиуса</a:t>
            </a:r>
            <a:b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</a:br>
            <a:br>
              <a:rPr lang="ru-RU" sz="6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b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87906A3-BF89-40DE-9E97-28BC0EFE1E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" t="9510" r="50371" b="42844"/>
          <a:stretch/>
        </p:blipFill>
        <p:spPr bwMode="auto">
          <a:xfrm>
            <a:off x="1835696" y="2861724"/>
            <a:ext cx="5004556" cy="367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B0512-B552-492E-9116-B62E59CA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25E7236-FA64-4CB3-BE2B-966E068733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7" y="440668"/>
            <a:ext cx="796888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3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9FD62-6AF9-45B0-ADBA-3263C383B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EA340B0-D8FF-411D-A4DD-8A03267DB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6" y="274638"/>
            <a:ext cx="8012708" cy="62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6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63EEDE2-99DD-4BA5-B06C-A216D2AF8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4076"/>
            <a:ext cx="7986464" cy="59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9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Памятники</a:t>
            </a:r>
          </a:p>
        </p:txBody>
      </p:sp>
      <p:pic>
        <p:nvPicPr>
          <p:cNvPr id="16387" name="Picture 6" descr="http://le-savchen.ucoz.ru/Caalla/ff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960813" cy="453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0" y="6000768"/>
            <a:ext cx="4284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России</a:t>
            </a:r>
          </a:p>
        </p:txBody>
      </p:sp>
      <p:pic>
        <p:nvPicPr>
          <p:cNvPr id="16389" name="Picture 8" descr="http://le-savchen.ucoz.ru/Caalla/moe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3663950" cy="459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Прямоугольник 7"/>
          <p:cNvSpPr>
            <a:spLocks noChangeArrowheads="1"/>
          </p:cNvSpPr>
          <p:nvPr/>
        </p:nvSpPr>
        <p:spPr bwMode="auto">
          <a:xfrm>
            <a:off x="5929322" y="6143644"/>
            <a:ext cx="2073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Белоруссии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Памятники</a:t>
            </a:r>
            <a:endParaRPr lang="ru-RU" sz="4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http://le-savchen.ucoz.ru/Caalla/n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714488"/>
            <a:ext cx="3960813" cy="316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971550" y="5157788"/>
            <a:ext cx="2447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Германии</a:t>
            </a:r>
          </a:p>
        </p:txBody>
      </p:sp>
      <p:pic>
        <p:nvPicPr>
          <p:cNvPr id="17413" name="Picture 4" descr="http://le-savchen.ucoz.ru/Caalla/c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3887787" cy="316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6227763" y="5157788"/>
            <a:ext cx="1552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Латвии</a:t>
            </a:r>
          </a:p>
        </p:txBody>
      </p:sp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0" y="56578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dirty="0"/>
          </a:p>
        </p:txBody>
      </p:sp>
      <p:pic>
        <p:nvPicPr>
          <p:cNvPr id="10" name="Содержимое 9" descr="http://assets.inhabitat.com/wp-content/blogs.dir/1/files/2013/06/Swallows-Nest-by-Vincent-Callebaut-Architecte-0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714908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big-lead0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857625"/>
            <a:ext cx="40671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http://www.infuture.ru/filemanager/big-int01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929188" y="1214438"/>
            <a:ext cx="38909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10"/>
          <p:cNvSpPr>
            <a:spLocks noChangeArrowheads="1"/>
          </p:cNvSpPr>
          <p:nvPr/>
        </p:nvSpPr>
        <p:spPr bwMode="auto">
          <a:xfrm>
            <a:off x="714348" y="3500438"/>
            <a:ext cx="378621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altLang="ru-RU" sz="2400" b="1" dirty="0">
              <a:latin typeface="Verdana" pitchFamily="34" charset="0"/>
            </a:endParaRPr>
          </a:p>
          <a:p>
            <a:pPr algn="ctr"/>
            <a:r>
              <a:rPr lang="ru-RU" altLang="ru-RU" sz="2400" b="1" dirty="0">
                <a:latin typeface="Verdana" pitchFamily="34" charset="0"/>
              </a:rPr>
              <a:t>Невероятный проект</a:t>
            </a:r>
          </a:p>
          <a:p>
            <a:pPr algn="ctr"/>
            <a:r>
              <a:rPr lang="ru-RU" altLang="ru-RU" sz="2400" b="1" dirty="0">
                <a:latin typeface="Verdana" pitchFamily="34" charset="0"/>
              </a:rPr>
              <a:t>новой библиотеки </a:t>
            </a:r>
          </a:p>
          <a:p>
            <a:pPr algn="ctr"/>
            <a:r>
              <a:rPr lang="ru-RU" altLang="ru-RU" sz="2400" b="1" dirty="0">
                <a:latin typeface="Verdana" pitchFamily="34" charset="0"/>
              </a:rPr>
              <a:t>в Астане, Казахстан.</a:t>
            </a:r>
          </a:p>
          <a:p>
            <a:pPr algn="just"/>
            <a:endParaRPr lang="ru-RU" altLang="ru-RU" sz="2400" b="1" dirty="0">
              <a:latin typeface="Verdana" pitchFamily="34" charset="0"/>
            </a:endParaRPr>
          </a:p>
          <a:p>
            <a:pPr algn="just"/>
            <a:endParaRPr lang="ru-RU" altLang="ru-RU" sz="2400" b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5263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«Лист» Мёбиуса в искусстве</a:t>
            </a:r>
          </a:p>
        </p:txBody>
      </p:sp>
      <p:pic>
        <p:nvPicPr>
          <p:cNvPr id="18435" name="Picture 1" descr="http://philosophicalart.narod.ru/photo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3311525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2" descr="http://philosophicalart.narod.ru/photo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628775"/>
            <a:ext cx="3240087" cy="2376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3" descr="http://philosophicalart.narod.ru/photo5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365625"/>
            <a:ext cx="3095625" cy="2106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4" descr="http://philosophicalart.narod.ru/photo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357694"/>
            <a:ext cx="3311525" cy="216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9" name="Прямоугольник 8"/>
          <p:cNvSpPr>
            <a:spLocks noChangeArrowheads="1"/>
          </p:cNvSpPr>
          <p:nvPr/>
        </p:nvSpPr>
        <p:spPr bwMode="auto">
          <a:xfrm>
            <a:off x="395288" y="4005263"/>
            <a:ext cx="3133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Эшер</a:t>
            </a:r>
            <a:r>
              <a:rPr lang="en-US"/>
              <a:t>-</a:t>
            </a:r>
            <a:r>
              <a:rPr lang="ru-RU"/>
              <a:t>Рисующие руки</a:t>
            </a:r>
            <a:r>
              <a:rPr lang="en-US"/>
              <a:t> </a:t>
            </a:r>
            <a:r>
              <a:rPr lang="ru-RU"/>
              <a:t>,</a:t>
            </a:r>
            <a:r>
              <a:rPr lang="en-US"/>
              <a:t>1948</a:t>
            </a:r>
          </a:p>
        </p:txBody>
      </p:sp>
      <p:sp>
        <p:nvSpPr>
          <p:cNvPr id="18440" name="Прямоугольник 9"/>
          <p:cNvSpPr>
            <a:spLocks noChangeArrowheads="1"/>
          </p:cNvSpPr>
          <p:nvPr/>
        </p:nvSpPr>
        <p:spPr bwMode="auto">
          <a:xfrm>
            <a:off x="5148263" y="3860800"/>
            <a:ext cx="2351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Эшер</a:t>
            </a:r>
            <a:r>
              <a:rPr lang="en-US"/>
              <a:t>-</a:t>
            </a:r>
            <a:r>
              <a:rPr lang="ru-RU"/>
              <a:t>Всадник, </a:t>
            </a:r>
            <a:r>
              <a:rPr lang="en-US"/>
              <a:t>1946</a:t>
            </a:r>
          </a:p>
        </p:txBody>
      </p:sp>
      <p:sp>
        <p:nvSpPr>
          <p:cNvPr id="18441" name="Прямоугольник 10"/>
          <p:cNvSpPr>
            <a:spLocks noChangeArrowheads="1"/>
          </p:cNvSpPr>
          <p:nvPr/>
        </p:nvSpPr>
        <p:spPr bwMode="auto">
          <a:xfrm>
            <a:off x="755650" y="6488113"/>
            <a:ext cx="178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Эшер</a:t>
            </a:r>
            <a:r>
              <a:rPr lang="en-US"/>
              <a:t>-</a:t>
            </a:r>
            <a:r>
              <a:rPr lang="ru-RU"/>
              <a:t> муравьи</a:t>
            </a:r>
          </a:p>
        </p:txBody>
      </p:sp>
      <p:sp>
        <p:nvSpPr>
          <p:cNvPr id="18442" name="Прямоугольник 12"/>
          <p:cNvSpPr>
            <a:spLocks noChangeArrowheads="1"/>
          </p:cNvSpPr>
          <p:nvPr/>
        </p:nvSpPr>
        <p:spPr bwMode="auto">
          <a:xfrm>
            <a:off x="4716463" y="6488113"/>
            <a:ext cx="368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Макс Билл-Непрерывность, 1947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0_12b51_4a45a684_X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4205287" cy="400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«Лист» Мебиуса в искусстве</a:t>
            </a:r>
          </a:p>
        </p:txBody>
      </p:sp>
      <p:pic>
        <p:nvPicPr>
          <p:cNvPr id="19460" name="Рисунок 4" descr="11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4176712" cy="444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philosophicalart.narod.ru/photo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84313"/>
            <a:ext cx="54006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0" y="621188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Лиза Рэй , «Корабль дураков в бесконечности» , (2009)</a:t>
            </a: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0" y="21429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«Лист» Мёбиуса в искусстве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elementy.ru/images/news/dna_pyramid_30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571625" y="214313"/>
            <a:ext cx="2930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786313" y="981075"/>
            <a:ext cx="38830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Verdana" pitchFamily="34" charset="0"/>
              </a:rPr>
              <a:t>Есть гипотеза, что спираль ДНК</a:t>
            </a:r>
          </a:p>
          <a:p>
            <a:pPr algn="ctr"/>
            <a:r>
              <a:rPr lang="ru-RU" altLang="ru-RU" sz="2400" b="1">
                <a:latin typeface="Verdana" pitchFamily="34" charset="0"/>
              </a:rPr>
              <a:t>человека  сама по себе тоже </a:t>
            </a:r>
          </a:p>
          <a:p>
            <a:pPr algn="ctr"/>
            <a:r>
              <a:rPr lang="ru-RU" altLang="ru-RU" sz="2400" b="1">
                <a:latin typeface="Verdana" pitchFamily="34" charset="0"/>
              </a:rPr>
              <a:t>является  фрагментом ленты </a:t>
            </a:r>
          </a:p>
          <a:p>
            <a:pPr algn="ctr"/>
            <a:r>
              <a:rPr lang="ru-RU" altLang="ru-RU" sz="2400" b="1">
                <a:latin typeface="Verdana" pitchFamily="34" charset="0"/>
              </a:rPr>
              <a:t>Мебиуса. </a:t>
            </a:r>
          </a:p>
        </p:txBody>
      </p:sp>
      <p:pic>
        <p:nvPicPr>
          <p:cNvPr id="8196" name="Picture 7" descr="Human-DNA-Sequencing-picture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388" y="4214813"/>
            <a:ext cx="387191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mebius9.jp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127000" cmpd="tri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85852" y="357166"/>
            <a:ext cx="621510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Лист Мёбиуса – символ математики,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 служит высшей мудрости венцом…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Он полон неосознанной романтики: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нем бесконечность свернута кольцом. 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нем – простота, и вместе с нею – сложность,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 недоступна даже мудрецам: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Здесь на глазах преобразилась плоскость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поверхность без начала и конца. </a:t>
            </a:r>
          </a:p>
          <a:p>
            <a:pPr algn="r"/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Иванова Н. 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5987008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Август Фердинанд 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Мёбиус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(1790-1868)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6147" name="Picture 2" descr="http://images.wikia.com/science/ru/images/e/e8/August-Ferdinand-Mobiu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8" r="10127" b="5602"/>
          <a:stretch>
            <a:fillRect/>
          </a:stretch>
        </p:blipFill>
        <p:spPr bwMode="auto">
          <a:xfrm>
            <a:off x="6659563" y="0"/>
            <a:ext cx="2484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85720" y="1700213"/>
            <a:ext cx="664373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</a:rPr>
              <a:t>	Величайший геометр </a:t>
            </a:r>
            <a:r>
              <a:rPr lang="en-US" sz="2800" dirty="0">
                <a:latin typeface="Times New Roman" pitchFamily="18" charset="0"/>
              </a:rPr>
              <a:t>XIX </a:t>
            </a:r>
            <a:r>
              <a:rPr lang="ru-RU" sz="2800" dirty="0">
                <a:latin typeface="Times New Roman" pitchFamily="18" charset="0"/>
              </a:rPr>
              <a:t>в.,</a:t>
            </a:r>
          </a:p>
          <a:p>
            <a:r>
              <a:rPr lang="ru-RU" sz="2800" dirty="0">
                <a:latin typeface="Times New Roman" pitchFamily="18" charset="0"/>
              </a:rPr>
              <a:t>ученик «короля математиков» К. Гаусса.</a:t>
            </a:r>
          </a:p>
          <a:p>
            <a:endParaRPr lang="ru-RU" sz="2800" dirty="0">
              <a:latin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</a:rPr>
              <a:t>Первоначально  был астрономом.</a:t>
            </a:r>
          </a:p>
          <a:p>
            <a:endParaRPr lang="ru-RU" sz="2800" dirty="0">
              <a:latin typeface="Times New Roman" pitchFamily="18" charset="0"/>
            </a:endParaRPr>
          </a:p>
          <a:p>
            <a:endParaRPr lang="ru-RU" sz="2800" dirty="0">
              <a:latin typeface="Times New Roman" pitchFamily="18" charset="0"/>
            </a:endParaRP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142844" y="3789363"/>
            <a:ext cx="90011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</a:rPr>
              <a:t>	В возрасте 68 лет (1856 г) сделал открытие односторонних поверхностей, одна из которых – лист (лента) Мёбиуса.</a:t>
            </a:r>
          </a:p>
        </p:txBody>
      </p:sp>
      <p:pic>
        <p:nvPicPr>
          <p:cNvPr id="6" name="Picture 4" descr="mebius">
            <a:extLst>
              <a:ext uri="{FF2B5EF4-FFF2-40B4-BE49-F238E27FC236}">
                <a16:creationId xmlns:a16="http://schemas.microsoft.com/office/drawing/2014/main" id="{324C1C03-BA62-402D-82BD-170E44634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1236" y="4762064"/>
            <a:ext cx="2981308" cy="2031786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84151-96C8-4933-B900-74FE8DE9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2CBDBF-5ADA-4778-9A34-0DE666FC8E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t="5405" r="10623" b="15045"/>
          <a:stretch/>
        </p:blipFill>
        <p:spPr bwMode="auto">
          <a:xfrm>
            <a:off x="755869" y="846138"/>
            <a:ext cx="7632262" cy="55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8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27100"/>
          </a:xfrm>
        </p:spPr>
        <p:txBody>
          <a:bodyPr/>
          <a:lstStyle/>
          <a:p>
            <a:pPr algn="ctr" eaLnBrk="1" hangingPunct="1"/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68363"/>
            <a:ext cx="9047609" cy="348932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</a:rPr>
              <a:t>Лист Мёбиуса - символ современной математики.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</a:rPr>
              <a:t>Момент создания «ленты»  стал началом рождения                    новой  науки –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ТОПОЛОГИИ.</a:t>
            </a:r>
          </a:p>
          <a:p>
            <a:pPr marL="0" indent="549275" algn="ctr" eaLnBrk="1" hangingPunct="1">
              <a:buFont typeface="Wingdings 2" pitchFamily="18" charset="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Топология изучает такие свойства фигур, которые не меняются при любых деформациях, производимых без разрывов и склеиваний. </a:t>
            </a:r>
          </a:p>
          <a:p>
            <a:pPr marL="0" indent="617538" algn="ctr" eaLnBrk="1" hangingPunct="1">
              <a:buFont typeface="Wingdings 2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Тополог интересуется свойствами “предметов”, которые выдерживают деформации: сжатия и растяжения</a:t>
            </a:r>
            <a:endParaRPr lang="ru-RU" sz="2800" dirty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7172" name="Picture 6" descr="лист мебиуса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357688"/>
            <a:ext cx="4032250" cy="2500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 </a:t>
            </a:r>
            <a:r>
              <a:rPr lang="ru-RU" sz="4000" b="1" i="1" dirty="0" err="1">
                <a:latin typeface="Comic Sans MS" pitchFamily="66" charset="0"/>
              </a:rPr>
              <a:t>Увлекат</a:t>
            </a:r>
            <a:r>
              <a:rPr lang="ru-RU" sz="4000" b="1" i="1" dirty="0">
                <a:latin typeface="Comic Sans MS" pitchFamily="66" charset="0"/>
              </a:rPr>
              <a:t> </a:t>
            </a:r>
            <a:r>
              <a:rPr lang="ru-RU" sz="4000" b="1" i="1" dirty="0" err="1">
                <a:latin typeface="Comic Sans MS" pitchFamily="66" charset="0"/>
              </a:rPr>
              <a:t>ельное</a:t>
            </a:r>
            <a:r>
              <a:rPr lang="ru-RU" sz="4000" b="1" i="1" dirty="0">
                <a:latin typeface="Comic Sans MS" pitchFamily="66" charset="0"/>
              </a:rPr>
              <a:t> исследование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138988" cy="18288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Запаситесь несколькими листами обычной белой бумаги, клеем и ножницами. 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859338" y="3573463"/>
            <a:ext cx="2497137" cy="29527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795963" y="3141663"/>
            <a:ext cx="2447925" cy="287972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6659563" y="2708275"/>
            <a:ext cx="2089150" cy="273843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619250" y="2955925"/>
            <a:ext cx="381635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0">
                <a:latin typeface="Wingdings" pitchFamily="2" charset="2"/>
                <a:sym typeface="Wingdings" pitchFamily="2" charset="2"/>
              </a:rPr>
              <a:t>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724400"/>
            <a:ext cx="120015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6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6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6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6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60"/>
                            </p:stCondLst>
                            <p:childTnLst>
                              <p:par>
                                <p:cTn id="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48" grpId="0" animBg="1"/>
      <p:bldP spid="6149" grpId="0" animBg="1"/>
      <p:bldP spid="6150" grpId="0" animBg="1"/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357166"/>
            <a:ext cx="8462992" cy="2951164"/>
          </a:xfrm>
          <a:gradFill rotWithShape="1">
            <a:gsLst>
              <a:gs pos="0">
                <a:srgbClr val="C3ADA9"/>
              </a:gs>
              <a:gs pos="100000">
                <a:srgbClr val="DDD351"/>
              </a:gs>
            </a:gsLst>
            <a:lin ang="2700000" scaled="1"/>
          </a:gradFill>
          <a:ln w="76200" cmpd="tri">
            <a:solidFill>
              <a:schemeClr val="tx1"/>
            </a:solidFill>
          </a:ln>
        </p:spPr>
        <p:txBody>
          <a:bodyPr/>
          <a:lstStyle/>
          <a:p>
            <a:pPr algn="just">
              <a:buFontTx/>
              <a:buNone/>
            </a:pPr>
            <a:r>
              <a:rPr lang="ru-RU" dirty="0"/>
              <a:t>   Берем бумажную ленту АВСD.</a:t>
            </a:r>
          </a:p>
          <a:p>
            <a:pPr algn="just">
              <a:buFontTx/>
              <a:buNone/>
            </a:pPr>
            <a:r>
              <a:rPr lang="ru-RU" dirty="0"/>
              <a:t>Прикладываем ее концы АВ и СD друг к</a:t>
            </a:r>
          </a:p>
          <a:p>
            <a:pPr algn="just">
              <a:buFontTx/>
              <a:buNone/>
            </a:pPr>
            <a:r>
              <a:rPr lang="ru-RU" dirty="0"/>
              <a:t>другу и склеиваем. Но не как попало, а так,</a:t>
            </a:r>
          </a:p>
          <a:p>
            <a:pPr algn="just">
              <a:buFontTx/>
              <a:buNone/>
            </a:pPr>
            <a:r>
              <a:rPr lang="ru-RU" dirty="0"/>
              <a:t>чтобы точка А совпала с точкой С, а точка</a:t>
            </a:r>
          </a:p>
          <a:p>
            <a:pPr algn="just">
              <a:buFontTx/>
              <a:buNone/>
            </a:pPr>
            <a:r>
              <a:rPr lang="ru-RU" dirty="0"/>
              <a:t>B с точкой </a:t>
            </a:r>
            <a:r>
              <a:rPr lang="en-US" dirty="0"/>
              <a:t>D</a:t>
            </a:r>
            <a:r>
              <a:rPr lang="ru-RU" dirty="0"/>
              <a:t>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1188" y="4572008"/>
            <a:ext cx="7993062" cy="801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5300663"/>
            <a:ext cx="755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А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3850" y="3933825"/>
            <a:ext cx="755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В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388350" y="4005263"/>
            <a:ext cx="755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С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388350" y="5445125"/>
            <a:ext cx="755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D</a:t>
            </a:r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/>
      <p:bldP spid="10246" grpId="0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570038"/>
          </a:xfrm>
          <a:gradFill rotWithShape="1">
            <a:gsLst>
              <a:gs pos="0">
                <a:srgbClr val="DDD351"/>
              </a:gs>
              <a:gs pos="100000">
                <a:srgbClr val="C3ADA9"/>
              </a:gs>
            </a:gsLst>
            <a:lin ang="5400000" scaled="1"/>
          </a:gradFill>
          <a:ln w="76200" cmpd="tri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ru-RU" sz="4000" dirty="0"/>
            </a:br>
            <a:r>
              <a:rPr lang="ru-RU" sz="4000" dirty="0"/>
              <a:t>Получим перекрученное кольцо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51AA1EB-A0C1-4C94-8882-5D4F1E3D1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5900" r="52835" b="44960"/>
          <a:stretch/>
        </p:blipFill>
        <p:spPr bwMode="auto">
          <a:xfrm>
            <a:off x="2051720" y="2204226"/>
            <a:ext cx="4752528" cy="38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8076C-5A9D-4992-841B-45FD28B6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C59831E-DA00-48D9-A67A-E1AE12F8BB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1" y="3429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58366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909</TotalTime>
  <Words>327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Acquest Script</vt:lpstr>
      <vt:lpstr>Arial</vt:lpstr>
      <vt:lpstr>Calibri</vt:lpstr>
      <vt:lpstr>Century Gothic</vt:lpstr>
      <vt:lpstr>Comic Sans MS</vt:lpstr>
      <vt:lpstr>Times New Roman</vt:lpstr>
      <vt:lpstr>Trebuchet MS</vt:lpstr>
      <vt:lpstr>Verdana</vt:lpstr>
      <vt:lpstr>Wingdings</vt:lpstr>
      <vt:lpstr>Wingdings 2</vt:lpstr>
      <vt:lpstr>Wingdings 3</vt:lpstr>
      <vt:lpstr>Легкий дым</vt:lpstr>
      <vt:lpstr>Лист (лента)  Мёбиуса    </vt:lpstr>
      <vt:lpstr>Презентация PowerPoint</vt:lpstr>
      <vt:lpstr>Август Фердинанд  Мёбиус (1790-1868) </vt:lpstr>
      <vt:lpstr>Презентация PowerPoint</vt:lpstr>
      <vt:lpstr>Презентация PowerPoint</vt:lpstr>
      <vt:lpstr> Увлекат ельное исследование</vt:lpstr>
      <vt:lpstr>Презентация PowerPoint</vt:lpstr>
      <vt:lpstr> Получим перекрученное кольцо 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Памятники</vt:lpstr>
      <vt:lpstr>Памятники</vt:lpstr>
      <vt:lpstr>Презентация PowerPoint</vt:lpstr>
      <vt:lpstr>«Лист» Мёбиуса в искусстве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 Мёбиуса</dc:title>
  <dc:creator>мама</dc:creator>
  <cp:lastModifiedBy>Povalishiny-Notebook</cp:lastModifiedBy>
  <cp:revision>57</cp:revision>
  <dcterms:created xsi:type="dcterms:W3CDTF">2009-08-01T10:33:13Z</dcterms:created>
  <dcterms:modified xsi:type="dcterms:W3CDTF">2021-04-14T18:35:17Z</dcterms:modified>
</cp:coreProperties>
</file>